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3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8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49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82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43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9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6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8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01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2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F169F-8506-4E4A-A092-83A2340D7CB0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B92E-7E41-44B1-9BD5-3641F6ACD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06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887" y="-497715"/>
            <a:ext cx="9144000" cy="2387600"/>
          </a:xfrm>
        </p:spPr>
        <p:txBody>
          <a:bodyPr/>
          <a:lstStyle/>
          <a:p>
            <a:r>
              <a:rPr lang="en-GB" sz="4400" dirty="0">
                <a:solidFill>
                  <a:prstClr val="black"/>
                </a:solidFill>
              </a:rPr>
              <a:t>In the name of God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4548" y="2286000"/>
            <a:ext cx="9144000" cy="287972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</a:rPr>
              <a:t>Health psychology</a:t>
            </a:r>
          </a:p>
          <a:p>
            <a:pPr lvl="0"/>
            <a:r>
              <a:rPr lang="en-GB" sz="48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GB" sz="4800" dirty="0" err="1">
                <a:solidFill>
                  <a:prstClr val="black"/>
                </a:solidFill>
              </a:rPr>
              <a:t>Dr.Fayegh</a:t>
            </a:r>
            <a:r>
              <a:rPr lang="en-GB" sz="4800" dirty="0">
                <a:solidFill>
                  <a:prstClr val="black"/>
                </a:solidFill>
              </a:rPr>
              <a:t> </a:t>
            </a:r>
            <a:r>
              <a:rPr lang="en-GB" sz="4800" dirty="0" err="1">
                <a:solidFill>
                  <a:prstClr val="black"/>
                </a:solidFill>
              </a:rPr>
              <a:t>Yousefi</a:t>
            </a:r>
            <a:endParaRPr lang="en-GB" sz="4800" dirty="0">
              <a:solidFill>
                <a:prstClr val="black"/>
              </a:solidFill>
            </a:endParaRPr>
          </a:p>
          <a:p>
            <a:pPr lvl="0"/>
            <a:r>
              <a:rPr lang="en-GB" sz="4800" dirty="0">
                <a:solidFill>
                  <a:prstClr val="black"/>
                </a:solidFill>
              </a:rPr>
              <a:t>Associate professor </a:t>
            </a:r>
          </a:p>
          <a:p>
            <a:pPr lvl="0"/>
            <a:r>
              <a:rPr lang="en-GB" sz="4800" dirty="0">
                <a:solidFill>
                  <a:prstClr val="black"/>
                </a:solidFill>
              </a:rPr>
              <a:t>at Kurdistan University of Medical sciences 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3487" y="1478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  <a:latin typeface="AdvOT928142ec.I"/>
              </a:rPr>
              <a:t>Later developments in twentieth-century</a:t>
            </a:r>
            <a:br>
              <a:rPr lang="en-GB" dirty="0">
                <a:solidFill>
                  <a:prstClr val="black"/>
                </a:solidFill>
                <a:latin typeface="AdvOT928142ec.I"/>
              </a:rPr>
            </a:br>
            <a:r>
              <a:rPr lang="en-GB" dirty="0">
                <a:solidFill>
                  <a:prstClr val="black"/>
                </a:solidFill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4400" dirty="0" smtClean="0">
                <a:solidFill>
                  <a:prstClr val="black"/>
                </a:solidFill>
                <a:latin typeface="AdvOTbc475f09"/>
              </a:rPr>
              <a:t>Many </a:t>
            </a:r>
            <a:r>
              <a:rPr lang="en-US" sz="4400" dirty="0">
                <a:solidFill>
                  <a:prstClr val="black"/>
                </a:solidFill>
                <a:latin typeface="AdvOTbc475f09"/>
              </a:rPr>
              <a:t>psychological issues </a:t>
            </a:r>
            <a:r>
              <a:rPr lang="en-US" sz="4400" dirty="0" smtClean="0">
                <a:solidFill>
                  <a:prstClr val="black"/>
                </a:solidFill>
                <a:latin typeface="AdvOTbc475f09"/>
              </a:rPr>
              <a:t>were recast </a:t>
            </a:r>
            <a:r>
              <a:rPr lang="en-US" sz="4400" dirty="0">
                <a:solidFill>
                  <a:prstClr val="black"/>
                </a:solidFill>
                <a:latin typeface="AdvOTbc475f09"/>
              </a:rPr>
              <a:t>in terms of </a:t>
            </a:r>
            <a:r>
              <a:rPr lang="en-US" sz="4400" dirty="0">
                <a:solidFill>
                  <a:prstClr val="black"/>
                </a:solidFill>
                <a:latin typeface="AdvOT34fe1490.B"/>
              </a:rPr>
              <a:t>information-processing models</a:t>
            </a:r>
            <a:r>
              <a:rPr lang="en-US" sz="4400" dirty="0">
                <a:solidFill>
                  <a:prstClr val="black"/>
                </a:solidFill>
                <a:latin typeface="AdvOTbc475f09"/>
              </a:rPr>
              <a:t>, which viewed human beings as </a:t>
            </a:r>
            <a:r>
              <a:rPr lang="en-US" sz="4400" dirty="0" smtClean="0">
                <a:solidFill>
                  <a:prstClr val="black"/>
                </a:solidFill>
                <a:latin typeface="AdvOTbc475f09"/>
              </a:rPr>
              <a:t> processors </a:t>
            </a:r>
            <a:r>
              <a:rPr lang="en-US" sz="4400" dirty="0">
                <a:solidFill>
                  <a:prstClr val="black"/>
                </a:solidFill>
                <a:latin typeface="AdvOTbc475f09"/>
              </a:rPr>
              <a:t>of information </a:t>
            </a:r>
            <a:r>
              <a:rPr lang="en-US" sz="4400" dirty="0" smtClean="0">
                <a:solidFill>
                  <a:prstClr val="black"/>
                </a:solidFill>
                <a:latin typeface="AdvOTbc475f09"/>
              </a:rPr>
              <a:t>and provided </a:t>
            </a:r>
            <a:r>
              <a:rPr lang="en-US" sz="4400" dirty="0">
                <a:solidFill>
                  <a:prstClr val="black"/>
                </a:solidFill>
                <a:latin typeface="AdvOTbc475f09"/>
              </a:rPr>
              <a:t>a more dynamic approach to psychology </a:t>
            </a:r>
            <a:r>
              <a:rPr lang="en-US" sz="4400" dirty="0" smtClean="0">
                <a:solidFill>
                  <a:prstClr val="black"/>
                </a:solidFill>
                <a:latin typeface="AdvOTbc475f09"/>
              </a:rPr>
              <a:t>than </a:t>
            </a:r>
            <a:r>
              <a:rPr lang="en-GB" sz="4400" dirty="0" err="1" smtClean="0">
                <a:solidFill>
                  <a:prstClr val="black"/>
                </a:solidFill>
                <a:latin typeface="AdvOTbc475f09"/>
              </a:rPr>
              <a:t>behaviorism</a:t>
            </a:r>
            <a:r>
              <a:rPr lang="en-GB" sz="4400" dirty="0">
                <a:solidFill>
                  <a:prstClr val="black"/>
                </a:solidFill>
                <a:latin typeface="AdvOTbc475f09"/>
              </a:rPr>
              <a:t>.</a:t>
            </a:r>
            <a:endParaRPr lang="en-GB" sz="4400" dirty="0">
              <a:solidFill>
                <a:prstClr val="black"/>
              </a:solidFill>
            </a:endParaRPr>
          </a:p>
          <a:p>
            <a:endParaRPr lang="en-GB" sz="4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9853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  <a:latin typeface="AdvOT928142ec.I"/>
              </a:rPr>
              <a:t>Later developments in twentieth-century</a:t>
            </a:r>
            <a:br>
              <a:rPr lang="en-GB" dirty="0">
                <a:solidFill>
                  <a:prstClr val="black"/>
                </a:solidFill>
                <a:latin typeface="AdvOT928142ec.I"/>
              </a:rPr>
            </a:br>
            <a:r>
              <a:rPr lang="en-GB" dirty="0">
                <a:solidFill>
                  <a:prstClr val="black"/>
                </a:solidFill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>
                <a:latin typeface="AdvOTbc475f09"/>
              </a:rPr>
              <a:t>Similarly, the </a:t>
            </a:r>
            <a:r>
              <a:rPr lang="en-GB" sz="3600" dirty="0" smtClean="0">
                <a:latin typeface="AdvOTbc475f09"/>
              </a:rPr>
              <a:t>information-processing </a:t>
            </a:r>
            <a:r>
              <a:rPr lang="en-US" sz="3600" dirty="0" smtClean="0">
                <a:latin typeface="AdvOTbc475f09"/>
              </a:rPr>
              <a:t>approach </a:t>
            </a:r>
            <a:r>
              <a:rPr lang="en-US" sz="3600" dirty="0">
                <a:latin typeface="AdvOTbc475f09"/>
              </a:rPr>
              <a:t>made it possible to formulate some of the </a:t>
            </a:r>
            <a:r>
              <a:rPr lang="en-US" sz="3600" dirty="0" smtClean="0">
                <a:latin typeface="AdvOTbc475f09"/>
              </a:rPr>
              <a:t>ideas of </a:t>
            </a:r>
            <a:r>
              <a:rPr lang="en-US" sz="3600" dirty="0">
                <a:latin typeface="AdvOTbc475f09"/>
              </a:rPr>
              <a:t>Gestalt psychology and psychoanalysis more precisely.</a:t>
            </a:r>
          </a:p>
          <a:p>
            <a:pPr marL="0" indent="0">
              <a:buNone/>
            </a:pPr>
            <a:r>
              <a:rPr lang="en-US" sz="3600" dirty="0">
                <a:latin typeface="AdvOTbc475f09"/>
              </a:rPr>
              <a:t>Earlier ideas about the nature of the mind could </a:t>
            </a:r>
            <a:r>
              <a:rPr lang="en-US" sz="3600" dirty="0" smtClean="0">
                <a:latin typeface="AdvOTbc475f09"/>
              </a:rPr>
              <a:t>be expressed </a:t>
            </a:r>
            <a:r>
              <a:rPr lang="en-US" sz="3600" dirty="0">
                <a:latin typeface="AdvOTbc475f09"/>
              </a:rPr>
              <a:t>in concrete terms and checked against </a:t>
            </a:r>
            <a:r>
              <a:rPr lang="en-US" sz="3600" dirty="0" smtClean="0">
                <a:latin typeface="AdvOTbc475f09"/>
              </a:rPr>
              <a:t>actual data</a:t>
            </a:r>
            <a:r>
              <a:rPr lang="en-US" sz="3600" dirty="0">
                <a:latin typeface="AdvOTbc475f09"/>
              </a:rPr>
              <a:t>. For example, we can think of the operation </a:t>
            </a:r>
            <a:r>
              <a:rPr lang="en-US" sz="3600" dirty="0" smtClean="0">
                <a:latin typeface="AdvOTbc475f09"/>
              </a:rPr>
              <a:t>of memory </a:t>
            </a:r>
            <a:r>
              <a:rPr lang="en-US" sz="3600" dirty="0">
                <a:latin typeface="AdvOTbc475f09"/>
              </a:rPr>
              <a:t>as analogous to the way a computer stores </a:t>
            </a:r>
            <a:r>
              <a:rPr lang="en-US" sz="3600" dirty="0" smtClean="0">
                <a:latin typeface="AdvOTbc475f09"/>
              </a:rPr>
              <a:t>and </a:t>
            </a:r>
            <a:r>
              <a:rPr lang="en-GB" sz="3600" dirty="0" smtClean="0">
                <a:latin typeface="AdvOTbc475f09"/>
              </a:rPr>
              <a:t>retrieves </a:t>
            </a:r>
            <a:r>
              <a:rPr lang="en-GB" sz="3600" dirty="0">
                <a:latin typeface="AdvOTbc475f09"/>
              </a:rPr>
              <a:t>information.</a:t>
            </a:r>
            <a:endParaRPr lang="en-GB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043" y="1158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  <a:latin typeface="AdvOT928142ec.I"/>
              </a:rPr>
              <a:t>Later developments in twentieth-century</a:t>
            </a:r>
            <a:br>
              <a:rPr lang="en-GB" dirty="0">
                <a:solidFill>
                  <a:prstClr val="black"/>
                </a:solidFill>
                <a:latin typeface="AdvOT928142ec.I"/>
              </a:rPr>
            </a:br>
            <a:r>
              <a:rPr lang="en-GB" dirty="0">
                <a:solidFill>
                  <a:prstClr val="black"/>
                </a:solidFill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AdvOTbc475f09"/>
              </a:rPr>
              <a:t>Just as a computer can </a:t>
            </a:r>
            <a:r>
              <a:rPr lang="en-US" sz="4400" dirty="0" smtClean="0">
                <a:latin typeface="AdvOTbc475f09"/>
              </a:rPr>
              <a:t>transfer information </a:t>
            </a:r>
            <a:r>
              <a:rPr lang="en-US" sz="4400" dirty="0">
                <a:latin typeface="AdvOTbc475f09"/>
              </a:rPr>
              <a:t>from temporary storage in its </a:t>
            </a:r>
            <a:r>
              <a:rPr lang="en-US" sz="4400" dirty="0" smtClean="0">
                <a:latin typeface="AdvOTbc475f09"/>
              </a:rPr>
              <a:t>internal memory </a:t>
            </a:r>
            <a:r>
              <a:rPr lang="en-US" sz="4400" dirty="0">
                <a:latin typeface="AdvOTbc475f09"/>
              </a:rPr>
              <a:t>chips (RAM) to more permanent storage on the</a:t>
            </a:r>
          </a:p>
          <a:p>
            <a:pPr marL="0" indent="0">
              <a:buNone/>
            </a:pPr>
            <a:r>
              <a:rPr lang="en-US" sz="4400" dirty="0">
                <a:latin typeface="AdvOTbc475f09"/>
              </a:rPr>
              <a:t>hard drive, so, too, our working memory can act as a </a:t>
            </a:r>
            <a:r>
              <a:rPr lang="en-US" sz="4400" dirty="0" smtClean="0">
                <a:latin typeface="AdvOTbc475f09"/>
              </a:rPr>
              <a:t>way station </a:t>
            </a:r>
            <a:r>
              <a:rPr lang="en-US" sz="4400" dirty="0">
                <a:latin typeface="AdvOTbc475f09"/>
              </a:rPr>
              <a:t>to long-term memory (Atkinson &amp; Shiffrin</a:t>
            </a:r>
            <a:r>
              <a:rPr lang="en-US" sz="4400" dirty="0" smtClean="0">
                <a:latin typeface="AdvOTbc475f09"/>
              </a:rPr>
              <a:t>, </a:t>
            </a:r>
            <a:r>
              <a:rPr lang="en-GB" sz="4400" dirty="0" smtClean="0">
                <a:latin typeface="AdvOTbc475f09"/>
              </a:rPr>
              <a:t>1971a</a:t>
            </a:r>
            <a:r>
              <a:rPr lang="en-GB" sz="4400" dirty="0">
                <a:latin typeface="AdvOTbc475f09"/>
              </a:rPr>
              <a:t>; </a:t>
            </a:r>
            <a:r>
              <a:rPr lang="en-GB" sz="4400" dirty="0" err="1">
                <a:latin typeface="AdvOTbc475f09"/>
              </a:rPr>
              <a:t>Raaijmakers</a:t>
            </a:r>
            <a:r>
              <a:rPr lang="en-GB" sz="4400" dirty="0">
                <a:latin typeface="AdvOTbc475f09"/>
              </a:rPr>
              <a:t> &amp; Shiffrin, 1992).</a:t>
            </a:r>
            <a:endParaRPr lang="en-GB" sz="4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6748" y="1487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  <a:latin typeface="AdvOT928142ec.I"/>
              </a:rPr>
              <a:t>Later developments in twentieth-century</a:t>
            </a:r>
            <a:br>
              <a:rPr lang="en-GB" dirty="0">
                <a:solidFill>
                  <a:prstClr val="black"/>
                </a:solidFill>
                <a:latin typeface="AdvOT928142ec.I"/>
              </a:rPr>
            </a:br>
            <a:r>
              <a:rPr lang="en-GB" dirty="0">
                <a:solidFill>
                  <a:prstClr val="black"/>
                </a:solidFill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AdvOTbc475f09"/>
              </a:rPr>
              <a:t>Another important influence on psychology in </a:t>
            </a:r>
            <a:r>
              <a:rPr lang="en-US" sz="4000" dirty="0" smtClean="0">
                <a:latin typeface="AdvOTbc475f09"/>
              </a:rPr>
              <a:t>the 1950s </a:t>
            </a:r>
            <a:r>
              <a:rPr lang="en-US" sz="4000" dirty="0">
                <a:latin typeface="AdvOTbc475f09"/>
              </a:rPr>
              <a:t>was the development of modern linguistics. </a:t>
            </a:r>
            <a:r>
              <a:rPr lang="en-US" sz="4000" dirty="0" smtClean="0">
                <a:latin typeface="AdvOTbc475f09"/>
              </a:rPr>
              <a:t>Linguists began </a:t>
            </a:r>
            <a:r>
              <a:rPr lang="en-US" sz="4000" dirty="0">
                <a:latin typeface="AdvOTbc475f09"/>
              </a:rPr>
              <a:t>to theorize about the mental </a:t>
            </a:r>
            <a:r>
              <a:rPr lang="en-US" sz="4000" dirty="0" smtClean="0">
                <a:latin typeface="AdvOTbc475f09"/>
              </a:rPr>
              <a:t>structures required </a:t>
            </a:r>
            <a:r>
              <a:rPr lang="en-US" sz="4000" dirty="0">
                <a:latin typeface="AdvOTbc475f09"/>
              </a:rPr>
              <a:t>to </a:t>
            </a:r>
            <a:r>
              <a:rPr lang="en-US" sz="4000" dirty="0" smtClean="0">
                <a:latin typeface="AdvOTbc475f09"/>
              </a:rPr>
              <a:t> comprehend </a:t>
            </a:r>
            <a:r>
              <a:rPr lang="en-US" sz="4000" dirty="0">
                <a:latin typeface="AdvOTbc475f09"/>
              </a:rPr>
              <a:t>and speak a language. A </a:t>
            </a:r>
            <a:r>
              <a:rPr lang="en-US" sz="4000" dirty="0" smtClean="0">
                <a:latin typeface="AdvOTbc475f09"/>
              </a:rPr>
              <a:t>pioneer in </a:t>
            </a:r>
            <a:r>
              <a:rPr lang="en-US" sz="4000" dirty="0">
                <a:latin typeface="AdvOTbc475f09"/>
              </a:rPr>
              <a:t>this area was Noam Chomsky, whose book </a:t>
            </a:r>
            <a:r>
              <a:rPr lang="en-US" sz="4000" dirty="0" smtClean="0">
                <a:latin typeface="AdvOT638a931c.I"/>
              </a:rPr>
              <a:t>Syntactic Structures</a:t>
            </a:r>
            <a:r>
              <a:rPr lang="en-US" sz="4000" dirty="0">
                <a:latin typeface="AdvOT638a931c.I"/>
              </a:rPr>
              <a:t>, </a:t>
            </a:r>
            <a:r>
              <a:rPr lang="en-US" sz="4000" dirty="0">
                <a:latin typeface="AdvOTbc475f09"/>
              </a:rPr>
              <a:t>published in 1957, stimulated the first </a:t>
            </a:r>
            <a:r>
              <a:rPr lang="en-US" sz="4000" dirty="0" smtClean="0">
                <a:latin typeface="AdvOTbc475f09"/>
              </a:rPr>
              <a:t>significant psychological </a:t>
            </a:r>
            <a:r>
              <a:rPr lang="en-US" sz="4000" dirty="0">
                <a:latin typeface="AdvOTbc475f09"/>
              </a:rPr>
              <a:t>analyses of language and the </a:t>
            </a:r>
            <a:r>
              <a:rPr lang="en-US" sz="4000" dirty="0" smtClean="0">
                <a:latin typeface="AdvOTbc475f09"/>
              </a:rPr>
              <a:t>emergence of </a:t>
            </a:r>
            <a:r>
              <a:rPr lang="en-US" sz="4000" dirty="0">
                <a:latin typeface="AdvOTbc475f09"/>
              </a:rPr>
              <a:t>the field of psycholinguistics.</a:t>
            </a:r>
            <a:endParaRPr lang="en-GB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7418" y="114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dvOT928142ec.I"/>
              </a:rPr>
              <a:t>The cognitive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dvOTbc475f09"/>
              </a:rPr>
              <a:t>The contemporary cognitive perspective is in part a return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to the cognitive roots of psychology and in part a reaction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to the narrowness of behaviorism, which tended to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neglect complex human activities like reasoning, planning,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decision making, and communication. Like the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nineteenth-century version, the contemporary </a:t>
            </a:r>
            <a:r>
              <a:rPr lang="en-US" sz="2000" dirty="0">
                <a:latin typeface="AdvOT34fe1490.B"/>
              </a:rPr>
              <a:t>cognitive</a:t>
            </a:r>
          </a:p>
          <a:p>
            <a:pPr marL="0" indent="0">
              <a:buNone/>
            </a:pPr>
            <a:r>
              <a:rPr lang="en-US" sz="2000" dirty="0">
                <a:latin typeface="AdvOT34fe1490.B"/>
              </a:rPr>
              <a:t>perspective </a:t>
            </a:r>
            <a:r>
              <a:rPr lang="en-US" dirty="0">
                <a:latin typeface="AdvOTbc475f09"/>
              </a:rPr>
              <a:t>is concerned with mental processes such </a:t>
            </a:r>
            <a:r>
              <a:rPr lang="en-US" dirty="0" smtClean="0">
                <a:latin typeface="AdvOTbc475f09"/>
              </a:rPr>
              <a:t>as perceiving</a:t>
            </a:r>
            <a:r>
              <a:rPr lang="en-US" dirty="0" smtClean="0"/>
              <a:t>, </a:t>
            </a:r>
            <a:r>
              <a:rPr lang="en-US" dirty="0"/>
              <a:t>remembering, reasoning, deciding, and problem</a:t>
            </a:r>
          </a:p>
          <a:p>
            <a:pPr marL="0" indent="0">
              <a:buNone/>
            </a:pPr>
            <a:r>
              <a:rPr lang="en-GB" dirty="0">
                <a:latin typeface="AdvOTbc475f09"/>
              </a:rPr>
              <a:t>solving</a:t>
            </a:r>
            <a:r>
              <a:rPr lang="en-GB" dirty="0"/>
              <a:t>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1861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biological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dvOTbc475f09"/>
              </a:rPr>
              <a:t>The human brain contains well over 10 billion nerve cells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and an almost infinite number of interconnections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between them. It may be the most complex structure in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the universe. In principle, all psychological events can be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related to the activity of the brain and nervous system.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The biological approach to the study of human beings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and other species attempts to relate overt behavior to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electrical and chemical events taking place inside the</a:t>
            </a:r>
          </a:p>
          <a:p>
            <a:pPr marL="0" indent="0">
              <a:buNone/>
            </a:pPr>
            <a:r>
              <a:rPr lang="en-GB" dirty="0">
                <a:latin typeface="AdvOTbc475f09"/>
              </a:rPr>
              <a:t>body.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6505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dvOT928142ec.I"/>
              </a:rPr>
              <a:t>The subjectivist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dvOTbc475f09"/>
              </a:rPr>
              <a:t>The </a:t>
            </a:r>
            <a:r>
              <a:rPr lang="en-US" sz="3600" dirty="0">
                <a:latin typeface="AdvOT34fe1490.B"/>
              </a:rPr>
              <a:t>subjectivist perspective </a:t>
            </a:r>
            <a:r>
              <a:rPr lang="en-US" sz="3600" dirty="0">
                <a:latin typeface="AdvOTbc475f09"/>
              </a:rPr>
              <a:t>contends that human </a:t>
            </a:r>
            <a:r>
              <a:rPr lang="en-US" sz="3600" dirty="0" smtClean="0">
                <a:latin typeface="AdvOTbc475f09"/>
              </a:rPr>
              <a:t>behavior is </a:t>
            </a:r>
            <a:r>
              <a:rPr lang="en-US" sz="3600" dirty="0">
                <a:latin typeface="AdvOTbc475f09"/>
              </a:rPr>
              <a:t>a function of the perceived world, not the </a:t>
            </a:r>
            <a:r>
              <a:rPr lang="en-US" sz="3600" dirty="0" smtClean="0">
                <a:latin typeface="AdvOTbc475f09"/>
              </a:rPr>
              <a:t>objective world</a:t>
            </a:r>
            <a:r>
              <a:rPr lang="en-US" sz="3600" dirty="0">
                <a:latin typeface="AdvOTbc475f09"/>
              </a:rPr>
              <a:t>. Like the cognitive approach, the subjectivist </a:t>
            </a:r>
            <a:r>
              <a:rPr lang="en-US" sz="3600" dirty="0" smtClean="0">
                <a:latin typeface="AdvOTbc475f09"/>
              </a:rPr>
              <a:t>perspective drew </a:t>
            </a:r>
            <a:r>
              <a:rPr lang="en-US" sz="3600" dirty="0">
                <a:latin typeface="AdvOTbc475f09"/>
              </a:rPr>
              <a:t>from the Gestalt tradition and </a:t>
            </a:r>
            <a:r>
              <a:rPr lang="en-US" sz="3600" dirty="0" smtClean="0">
                <a:latin typeface="AdvOTbc475f09"/>
              </a:rPr>
              <a:t>reacted against </a:t>
            </a:r>
            <a:r>
              <a:rPr lang="en-US" sz="3600" dirty="0">
                <a:latin typeface="AdvOTbc475f09"/>
              </a:rPr>
              <a:t>the narrowness of behaviorism. Although </a:t>
            </a:r>
            <a:r>
              <a:rPr lang="en-US" sz="3600" dirty="0" smtClean="0">
                <a:latin typeface="AdvOTbc475f09"/>
              </a:rPr>
              <a:t>allied with </a:t>
            </a:r>
            <a:r>
              <a:rPr lang="en-US" sz="3600" dirty="0">
                <a:latin typeface="AdvOTbc475f09"/>
              </a:rPr>
              <a:t>cognitive psychology, subjectivism has been </a:t>
            </a:r>
            <a:r>
              <a:rPr lang="en-US" sz="3600" dirty="0" smtClean="0">
                <a:latin typeface="AdvOTbc475f09"/>
              </a:rPr>
              <a:t>most pervasive </a:t>
            </a:r>
            <a:r>
              <a:rPr lang="en-US" sz="3600" dirty="0">
                <a:latin typeface="AdvOTbc475f09"/>
              </a:rPr>
              <a:t>within social and personality psychology.</a:t>
            </a:r>
            <a:endParaRPr lang="en-GB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809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dvOTf94803d4"/>
              </a:rPr>
              <a:t>Five perspectives within psychology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42063"/>
              </p:ext>
            </p:extLst>
          </p:nvPr>
        </p:nvGraphicFramePr>
        <p:xfrm>
          <a:off x="838200" y="1908312"/>
          <a:ext cx="10515600" cy="417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2461">
                  <a:extLst>
                    <a:ext uri="{9D8B030D-6E8A-4147-A177-3AD203B41FA5}">
                      <a16:colId xmlns:a16="http://schemas.microsoft.com/office/drawing/2014/main" val="2609439778"/>
                    </a:ext>
                  </a:extLst>
                </a:gridCol>
                <a:gridCol w="6563139">
                  <a:extLst>
                    <a:ext uri="{9D8B030D-6E8A-4147-A177-3AD203B41FA5}">
                      <a16:colId xmlns:a16="http://schemas.microsoft.com/office/drawing/2014/main" val="2724520345"/>
                    </a:ext>
                  </a:extLst>
                </a:gridCol>
              </a:tblGrid>
              <a:tr h="644361">
                <a:tc>
                  <a:txBody>
                    <a:bodyPr/>
                    <a:lstStyle/>
                    <a:p>
                      <a:pPr algn="l"/>
                      <a:r>
                        <a:rPr lang="en-GB" sz="1800" b="0" i="0" u="none" strike="noStrike" baseline="0" dirty="0" smtClean="0">
                          <a:latin typeface="AdvP6EC5"/>
                        </a:rPr>
                        <a:t>Biological perspective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dvOT6e5d2ec0"/>
                          <a:ea typeface="+mn-ea"/>
                          <a:cs typeface="+mn-cs"/>
                        </a:rPr>
                        <a:t>An orientation toward understanding the neurobiological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dvOT6e5d2ec0"/>
                          <a:ea typeface="+mn-ea"/>
                          <a:cs typeface="+mn-cs"/>
                        </a:rPr>
                        <a:t>processes that underlie behaviour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dvOT6e5d2ec0"/>
                          <a:ea typeface="+mn-ea"/>
                          <a:cs typeface="+mn-cs"/>
                        </a:rPr>
                        <a:t>and mental processes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337383"/>
                  </a:ext>
                </a:extLst>
              </a:tr>
              <a:tr h="785192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Behavioral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perspective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orientation toward understanding observable behavior in terms of conditioning and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reinforcement.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181530"/>
                  </a:ext>
                </a:extLst>
              </a:tr>
              <a:tr h="644361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Cognitive perspective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0" i="0" u="none" strike="noStrike" baseline="0" dirty="0" smtClean="0">
                          <a:latin typeface="AdvOT6e5d2ec0"/>
                        </a:rPr>
                        <a:t>An orientation toward understanding mental </a:t>
                      </a:r>
                      <a:r>
                        <a:rPr lang="en-US" sz="1800" b="0" i="0" u="none" strike="noStrike" baseline="0" dirty="0" smtClean="0">
                          <a:latin typeface="AdvOT6e5d2ec0"/>
                        </a:rPr>
                        <a:t>processes such as perceiving, remembering, reasoning, deciding, and problem solving and </a:t>
                      </a:r>
                      <a:r>
                        <a:rPr lang="en-GB" sz="1800" b="0" i="0" u="none" strike="noStrike" baseline="0" dirty="0" smtClean="0">
                          <a:latin typeface="AdvOT6e5d2ec0"/>
                        </a:rPr>
                        <a:t>their relationship to </a:t>
                      </a:r>
                      <a:r>
                        <a:rPr lang="en-GB" sz="1800" b="0" i="0" u="none" strike="noStrike" baseline="0" dirty="0" err="1" smtClean="0">
                          <a:latin typeface="AdvOT6e5d2ec0"/>
                        </a:rPr>
                        <a:t>behavior</a:t>
                      </a:r>
                      <a:r>
                        <a:rPr lang="en-GB" sz="1800" b="0" i="0" u="none" strike="noStrike" baseline="0" dirty="0" smtClean="0">
                          <a:latin typeface="AdvOT6e5d2ec0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96456"/>
                  </a:ext>
                </a:extLst>
              </a:tr>
              <a:tr h="644361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Psychoanalytic perspective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orientation toward understanding behavior in terms of unconscious motives stemming from sexual and aggressive impulses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27077"/>
                  </a:ext>
                </a:extLst>
              </a:tr>
              <a:tr h="644361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Subjectivist perspective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 dirty="0" smtClean="0">
                          <a:latin typeface="AdvOT6e5d2ec0"/>
                        </a:rPr>
                        <a:t>An orientation toward understanding behavior and mental processes in terms of the subjective </a:t>
                      </a:r>
                      <a:r>
                        <a:rPr lang="en-GB" sz="1800" b="0" i="0" u="none" strike="noStrike" baseline="0" dirty="0" smtClean="0">
                          <a:latin typeface="AdvOT6e5d2ec0"/>
                        </a:rPr>
                        <a:t>realities people actively construct.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610422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4861" y="9199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solidFill>
                  <a:srgbClr val="FF0308"/>
                </a:solidFill>
                <a:latin typeface="AdvOTe8225e7f"/>
              </a:rPr>
              <a:t>ATKINSON &amp; HILGARD</a:t>
            </a:r>
            <a:r>
              <a:rPr lang="en-GB" sz="4800" dirty="0">
                <a:solidFill>
                  <a:srgbClr val="FF0308"/>
                </a:solidFill>
                <a:latin typeface="AdvOTe8225e7f+20"/>
              </a:rPr>
              <a:t>’</a:t>
            </a:r>
            <a:r>
              <a:rPr lang="en-GB" sz="4800" dirty="0">
                <a:solidFill>
                  <a:srgbClr val="FF0308"/>
                </a:solidFill>
                <a:latin typeface="AdvOTe8225e7f"/>
              </a:rPr>
              <a:t>S</a:t>
            </a:r>
          </a:p>
          <a:p>
            <a:pPr marL="0" indent="0" algn="ctr">
              <a:buNone/>
            </a:pPr>
            <a:r>
              <a:rPr lang="en-GB" sz="4800" b="0" i="0" u="none" strike="noStrike" baseline="0" dirty="0" smtClean="0">
                <a:solidFill>
                  <a:srgbClr val="000000"/>
                </a:solidFill>
                <a:latin typeface="AdvOTde1e9610.B"/>
              </a:rPr>
              <a:t>INTRODUCTION</a:t>
            </a:r>
          </a:p>
          <a:p>
            <a:pPr marL="0" indent="0" algn="ctr">
              <a:buNone/>
            </a:pPr>
            <a:r>
              <a:rPr lang="en-GB" sz="4800" b="0" i="0" u="none" strike="noStrike" baseline="0" dirty="0" smtClean="0">
                <a:solidFill>
                  <a:srgbClr val="FF0308"/>
                </a:solidFill>
                <a:latin typeface="AdvOTde1e9610.B"/>
              </a:rPr>
              <a:t>TO </a:t>
            </a:r>
            <a:r>
              <a:rPr lang="en-GB" sz="4800" b="0" i="0" u="none" strike="noStrike" baseline="0" dirty="0" smtClean="0">
                <a:solidFill>
                  <a:srgbClr val="000000"/>
                </a:solidFill>
                <a:latin typeface="AdvOTde1e9610.B"/>
              </a:rPr>
              <a:t>PSYCHOLOGY</a:t>
            </a:r>
          </a:p>
          <a:p>
            <a:pPr marL="0" indent="0" algn="ctr">
              <a:buNone/>
            </a:pPr>
            <a:r>
              <a:rPr lang="en-GB" sz="4800" b="0" i="0" u="none" strike="noStrike" baseline="0" dirty="0" smtClean="0">
                <a:solidFill>
                  <a:srgbClr val="FF0308"/>
                </a:solidFill>
                <a:latin typeface="AdvOTe8225e7f"/>
              </a:rPr>
              <a:t>15TH EDITION</a:t>
            </a:r>
            <a:endParaRPr lang="en-GB" sz="4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6505" y="522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 the chapters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chapter</a:t>
            </a:r>
            <a:r>
              <a:rPr lang="en-GB" dirty="0" smtClean="0"/>
              <a:t> 1 :</a:t>
            </a:r>
            <a:r>
              <a:rPr lang="en-US" dirty="0">
                <a:solidFill>
                  <a:srgbClr val="FF0308"/>
                </a:solidFill>
                <a:latin typeface="AdvOT34fe1490.B"/>
              </a:rPr>
              <a:t>1 The Nature of </a:t>
            </a:r>
            <a:r>
              <a:rPr lang="en-US" dirty="0" smtClean="0">
                <a:solidFill>
                  <a:srgbClr val="FF0308"/>
                </a:solidFill>
                <a:latin typeface="AdvOT34fe1490.B"/>
              </a:rPr>
              <a:t>Psychology</a:t>
            </a:r>
          </a:p>
          <a:p>
            <a:r>
              <a:rPr lang="en-GB" sz="44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Chapter3:</a:t>
            </a:r>
            <a:r>
              <a:rPr lang="en-GB" sz="4400" b="0" i="0" u="none" strike="noStrike" baseline="0" dirty="0" smtClean="0">
                <a:solidFill>
                  <a:srgbClr val="FF0308"/>
                </a:solidFill>
                <a:latin typeface="AdvOT34fe1490.B"/>
              </a:rPr>
              <a:t>Psychological Development</a:t>
            </a:r>
            <a:endParaRPr lang="en-GB" sz="4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r>
              <a:rPr lang="en-GB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Chapter 7: </a:t>
            </a:r>
            <a:r>
              <a:rPr lang="en-GB" sz="4400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Learning and </a:t>
            </a:r>
            <a:r>
              <a:rPr lang="en-GB" sz="4400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Conditioning</a:t>
            </a:r>
          </a:p>
          <a:p>
            <a:r>
              <a:rPr lang="en-GB" sz="4400" dirty="0" smtClean="0">
                <a:solidFill>
                  <a:prstClr val="black"/>
                </a:solidFill>
                <a:latin typeface="Calibri Light" panose="020F0302020204030204"/>
              </a:rPr>
              <a:t>Chapter</a:t>
            </a:r>
            <a:r>
              <a:rPr lang="en-GB" dirty="0"/>
              <a:t> 8 </a:t>
            </a:r>
            <a:r>
              <a:rPr lang="en-GB" dirty="0" smtClean="0"/>
              <a:t>  : Memory</a:t>
            </a:r>
          </a:p>
          <a:p>
            <a:r>
              <a:rPr lang="en-GB" sz="4400" dirty="0" smtClean="0">
                <a:solidFill>
                  <a:prstClr val="black"/>
                </a:solidFill>
                <a:latin typeface="Calibri Light" panose="020F0302020204030204"/>
              </a:rPr>
              <a:t>Chapter</a:t>
            </a:r>
            <a:r>
              <a:rPr lang="en-GB" dirty="0"/>
              <a:t> 10 </a:t>
            </a:r>
            <a:r>
              <a:rPr lang="en-GB" dirty="0" smtClean="0"/>
              <a:t>: Motivation</a:t>
            </a:r>
          </a:p>
          <a:p>
            <a:pPr lvl="0"/>
            <a:r>
              <a:rPr lang="en-GB" sz="4400" dirty="0">
                <a:solidFill>
                  <a:prstClr val="black"/>
                </a:solidFill>
              </a:rPr>
              <a:t>Chapter: </a:t>
            </a:r>
            <a:r>
              <a:rPr lang="en-GB" sz="4400" dirty="0">
                <a:solidFill>
                  <a:srgbClr val="FF0308"/>
                </a:solidFill>
                <a:latin typeface="AdvOT34fe1490.B"/>
              </a:rPr>
              <a:t>11 Emotion</a:t>
            </a:r>
          </a:p>
          <a:p>
            <a:pPr lvl="0"/>
            <a:r>
              <a:rPr lang="en-GB" sz="4400" dirty="0">
                <a:solidFill>
                  <a:prstClr val="black"/>
                </a:solidFill>
              </a:rPr>
              <a:t>Chapter :</a:t>
            </a:r>
            <a:r>
              <a:rPr lang="en-GB" sz="4400" dirty="0">
                <a:solidFill>
                  <a:srgbClr val="FF0308"/>
                </a:solidFill>
                <a:latin typeface="AdvOT34fe1490.B"/>
              </a:rPr>
              <a:t>12 Intelligence</a:t>
            </a:r>
          </a:p>
          <a:p>
            <a:pPr lvl="0"/>
            <a:r>
              <a:rPr lang="en-GB" sz="4400" dirty="0">
                <a:solidFill>
                  <a:prstClr val="black"/>
                </a:solidFill>
              </a:rPr>
              <a:t>Chapter:</a:t>
            </a:r>
            <a:r>
              <a:rPr lang="en-GB" sz="4400" dirty="0">
                <a:solidFill>
                  <a:srgbClr val="FF0308"/>
                </a:solidFill>
                <a:latin typeface="AdvOT34fe1490.B"/>
              </a:rPr>
              <a:t> 13 Personality</a:t>
            </a:r>
          </a:p>
          <a:p>
            <a:pPr lvl="0"/>
            <a:r>
              <a:rPr lang="en-GB" sz="4400" dirty="0">
                <a:solidFill>
                  <a:prstClr val="black"/>
                </a:solidFill>
              </a:rPr>
              <a:t>Chapter:</a:t>
            </a:r>
            <a:r>
              <a:rPr lang="en-US" sz="4400" dirty="0">
                <a:solidFill>
                  <a:prstClr val="black"/>
                </a:solidFill>
              </a:rPr>
              <a:t> 14 Stress, Health, and Coping</a:t>
            </a:r>
          </a:p>
          <a:p>
            <a:pPr lvl="0"/>
            <a:r>
              <a:rPr lang="en-GB" sz="4400" dirty="0">
                <a:solidFill>
                  <a:prstClr val="black"/>
                </a:solidFill>
              </a:rPr>
              <a:t>Chapter: 15 Psychological Disorders</a:t>
            </a:r>
            <a:endParaRPr lang="en-US" sz="4400" dirty="0">
              <a:solidFill>
                <a:prstClr val="black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US" sz="4400" dirty="0">
              <a:solidFill>
                <a:srgbClr val="FF0000"/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6626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Behaviourism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Structuralism </a:t>
            </a:r>
            <a:r>
              <a:rPr lang="en-GB" sz="3600" dirty="0"/>
              <a:t>and functionalism played important roles </a:t>
            </a:r>
            <a:r>
              <a:rPr lang="en-GB" sz="3600" dirty="0" smtClean="0"/>
              <a:t>in the </a:t>
            </a:r>
            <a:r>
              <a:rPr lang="en-GB" sz="3600" dirty="0"/>
              <a:t>early development of twentieth-century psychology</a:t>
            </a:r>
            <a:r>
              <a:rPr lang="en-GB" sz="3600" dirty="0" smtClean="0"/>
              <a:t>. Because </a:t>
            </a:r>
            <a:r>
              <a:rPr lang="en-GB" sz="3600" dirty="0"/>
              <a:t>each viewpoint provided a systematic </a:t>
            </a:r>
            <a:r>
              <a:rPr lang="en-GB" sz="3600" dirty="0" smtClean="0"/>
              <a:t>approach to </a:t>
            </a:r>
            <a:r>
              <a:rPr lang="en-GB" sz="3600" dirty="0"/>
              <a:t>the field, they were considered competing schools </a:t>
            </a:r>
            <a:r>
              <a:rPr lang="en-GB" sz="3600" dirty="0" smtClean="0"/>
              <a:t>of psychology</a:t>
            </a:r>
            <a:r>
              <a:rPr lang="en-GB" sz="3600" dirty="0"/>
              <a:t>. By 1920, however, both were being </a:t>
            </a:r>
            <a:r>
              <a:rPr lang="en-GB" sz="3600" dirty="0" smtClean="0"/>
              <a:t>displaced by </a:t>
            </a:r>
            <a:r>
              <a:rPr lang="en-GB" sz="3600" dirty="0"/>
              <a:t>three newer schools: </a:t>
            </a:r>
            <a:r>
              <a:rPr lang="en-GB" sz="3600" dirty="0" smtClean="0"/>
              <a:t>behaviourism, </a:t>
            </a:r>
            <a:r>
              <a:rPr lang="en-GB" sz="3600" dirty="0"/>
              <a:t>Gestalt psychology</a:t>
            </a:r>
            <a:r>
              <a:rPr lang="en-GB" sz="3600" dirty="0" smtClean="0"/>
              <a:t>, and </a:t>
            </a:r>
            <a:r>
              <a:rPr lang="en-GB" sz="3600" dirty="0"/>
              <a:t>psychoanalysis.</a:t>
            </a:r>
          </a:p>
          <a:p>
            <a:endParaRPr lang="en-GB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7783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dvOTf0129623"/>
              </a:rPr>
              <a:t>THE SCOPE OF 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dvP6EC5"/>
              </a:rPr>
              <a:t>Brain damage and face </a:t>
            </a:r>
            <a:r>
              <a:rPr lang="en-US" dirty="0" smtClean="0">
                <a:latin typeface="AdvP6EC5"/>
              </a:rPr>
              <a:t>recognition</a:t>
            </a:r>
          </a:p>
          <a:p>
            <a:endParaRPr lang="en-US" dirty="0">
              <a:latin typeface="AdvP6EC5"/>
            </a:endParaRP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It is no surprise that when people suffer brain damage,</a:t>
            </a:r>
          </a:p>
          <a:p>
            <a:pPr marL="0" indent="0">
              <a:buNone/>
            </a:pPr>
            <a:r>
              <a:rPr lang="en-GB" dirty="0">
                <a:latin typeface="AdvOTbc475f09"/>
              </a:rPr>
              <a:t>their </a:t>
            </a:r>
            <a:r>
              <a:rPr lang="en-GB" dirty="0" smtClean="0">
                <a:latin typeface="AdvOTbc475f09"/>
              </a:rPr>
              <a:t>behaviour </a:t>
            </a:r>
            <a:r>
              <a:rPr lang="en-GB" dirty="0">
                <a:latin typeface="AdvOTbc475f09"/>
              </a:rPr>
              <a:t>is affected.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826" y="182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vP6EC5"/>
              </a:rPr>
              <a:t>Effects of media violence on children’s aggression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AdvOTbc475f09"/>
              </a:rPr>
              <a:t>The question of whether watching violence on </a:t>
            </a:r>
            <a:r>
              <a:rPr lang="en-US" sz="4000" dirty="0" smtClean="0">
                <a:latin typeface="AdvOTbc475f09"/>
              </a:rPr>
              <a:t>television causes </a:t>
            </a:r>
            <a:r>
              <a:rPr lang="en-US" sz="4000" dirty="0">
                <a:latin typeface="AdvOTbc475f09"/>
              </a:rPr>
              <a:t>children to be more aggressive has long been controversial</a:t>
            </a:r>
            <a:r>
              <a:rPr lang="en-US" sz="4000" dirty="0" smtClean="0">
                <a:latin typeface="AdvOTbc475f09"/>
              </a:rPr>
              <a:t>. Although </a:t>
            </a:r>
            <a:r>
              <a:rPr lang="en-US" sz="4000" dirty="0">
                <a:latin typeface="AdvOTbc475f09"/>
              </a:rPr>
              <a:t>many observers believe that </a:t>
            </a:r>
            <a:r>
              <a:rPr lang="en-US" sz="4000" dirty="0" smtClean="0">
                <a:latin typeface="AdvOTbc475f09"/>
              </a:rPr>
              <a:t>televised violence </a:t>
            </a:r>
            <a:r>
              <a:rPr lang="en-US" sz="4000" dirty="0">
                <a:latin typeface="AdvOTbc475f09"/>
              </a:rPr>
              <a:t>affects children</a:t>
            </a:r>
            <a:r>
              <a:rPr lang="en-US" sz="4000" dirty="0">
                <a:latin typeface="AdvOTbc475f09+20"/>
              </a:rPr>
              <a:t>’</a:t>
            </a:r>
            <a:r>
              <a:rPr lang="en-US" sz="4000" dirty="0">
                <a:latin typeface="AdvOTbc475f09"/>
              </a:rPr>
              <a:t>s behavior, others suggest </a:t>
            </a:r>
            <a:r>
              <a:rPr lang="en-US" sz="4000" dirty="0" smtClean="0">
                <a:latin typeface="AdvOTbc475f09"/>
              </a:rPr>
              <a:t>that watching </a:t>
            </a:r>
            <a:r>
              <a:rPr lang="en-US" sz="4000" dirty="0">
                <a:latin typeface="AdvOTbc475f09"/>
              </a:rPr>
              <a:t>violence has a cathartic effect.</a:t>
            </a:r>
            <a:endParaRPr lang="en-GB" sz="4000" dirty="0">
              <a:latin typeface="AdvOTbc475f09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5348" y="114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AdvOT928142ec.I"/>
                <a:ea typeface="Calibri" panose="020F0502020204030204" pitchFamily="34" charset="0"/>
                <a:cs typeface="AdvOT928142ec.I"/>
              </a:rPr>
              <a:t>Psychoanalysis</a:t>
            </a:r>
            <a:r>
              <a:rPr lang="en-GB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GB" sz="3600" dirty="0">
                <a:latin typeface="AdvOT34fe1490.B"/>
                <a:ea typeface="Calibri" panose="020F0502020204030204" pitchFamily="34" charset="0"/>
                <a:cs typeface="AdvOT34fe1490.B"/>
              </a:rPr>
              <a:t>Psychoanalysis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is both a theory of personality </a:t>
            </a:r>
            <a:r>
              <a:rPr lang="en-GB" sz="3600">
                <a:latin typeface="AdvOTbc475f09"/>
                <a:ea typeface="Calibri" panose="020F0502020204030204" pitchFamily="34" charset="0"/>
                <a:cs typeface="AdvOTbc475f09"/>
              </a:rPr>
              <a:t>and </a:t>
            </a:r>
            <a:r>
              <a:rPr lang="en-GB" sz="3600" smtClean="0">
                <a:latin typeface="AdvOTbc475f09"/>
                <a:ea typeface="Calibri" panose="020F0502020204030204" pitchFamily="34" charset="0"/>
                <a:cs typeface="AdvOTbc475f09"/>
              </a:rPr>
              <a:t>a method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of psychotherapy originated by Sigmund Freud around the turn of the twentieth century</a:t>
            </a:r>
            <a:r>
              <a:rPr lang="en-GB" sz="3600" dirty="0" smtClean="0">
                <a:latin typeface="AdvOTbc475f09"/>
                <a:ea typeface="Calibri" panose="020F0502020204030204" pitchFamily="34" charset="0"/>
                <a:cs typeface="AdvOTbc475f09"/>
              </a:rPr>
              <a:t>. At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the </a:t>
            </a:r>
            <a:r>
              <a:rPr lang="en-GB" sz="3600" dirty="0" smtClean="0">
                <a:latin typeface="AdvOTbc475f09"/>
                <a:ea typeface="Calibri" panose="020F0502020204030204" pitchFamily="34" charset="0"/>
                <a:cs typeface="AdvOTbc475f09"/>
              </a:rPr>
              <a:t>centre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of Freud</a:t>
            </a:r>
            <a:r>
              <a:rPr lang="en-GB" sz="3600" dirty="0">
                <a:latin typeface="AdvOTbc475f09+20"/>
                <a:ea typeface="Calibri" panose="020F0502020204030204" pitchFamily="34" charset="0"/>
                <a:cs typeface="AdvOTbc475f09+20"/>
              </a:rPr>
              <a:t>’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s theory is the concept of </a:t>
            </a:r>
            <a:r>
              <a:rPr lang="en-GB" sz="3600" dirty="0" smtClean="0">
                <a:latin typeface="AdvOTbc475f09"/>
                <a:ea typeface="Calibri" panose="020F0502020204030204" pitchFamily="34" charset="0"/>
                <a:cs typeface="AdvOTbc475f09"/>
              </a:rPr>
              <a:t>the unconscious</a:t>
            </a:r>
            <a:r>
              <a:rPr lang="en-GB" sz="3600" dirty="0" smtClean="0">
                <a:latin typeface="AdvOT34fe1490.B"/>
                <a:ea typeface="Calibri" panose="020F0502020204030204" pitchFamily="34" charset="0"/>
                <a:cs typeface="AdvOT34fe1490.B"/>
              </a:rPr>
              <a:t> </a:t>
            </a:r>
            <a:r>
              <a:rPr lang="en-GB" sz="3600" dirty="0">
                <a:latin typeface="AdvOTbc475f09+20"/>
                <a:ea typeface="Calibri" panose="020F0502020204030204" pitchFamily="34" charset="0"/>
                <a:cs typeface="AdvOTbc475f09+20"/>
              </a:rPr>
              <a:t>–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the thoughts, attitudes, impulses, </a:t>
            </a:r>
            <a:r>
              <a:rPr lang="en-GB" sz="3600" dirty="0" smtClean="0">
                <a:latin typeface="AdvOTbc475f09"/>
                <a:ea typeface="Calibri" panose="020F0502020204030204" pitchFamily="34" charset="0"/>
                <a:cs typeface="AdvOTbc475f09"/>
              </a:rPr>
              <a:t>wishes, motivations, </a:t>
            </a:r>
            <a:r>
              <a:rPr lang="en-GB" sz="3600" dirty="0">
                <a:latin typeface="AdvOTbc475f09"/>
                <a:ea typeface="Calibri" panose="020F0502020204030204" pitchFamily="34" charset="0"/>
                <a:cs typeface="AdvOTbc475f09"/>
              </a:rPr>
              <a:t>and emotions of which we are unaware.</a:t>
            </a:r>
            <a:endParaRPr lang="en-GB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4009" y="114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dvOT928142ec.I"/>
              </a:rPr>
              <a:t>Later developments in twentieth-century</a:t>
            </a:r>
            <a:br>
              <a:rPr lang="en-GB" dirty="0">
                <a:latin typeface="AdvOT928142ec.I"/>
              </a:rPr>
            </a:br>
            <a:r>
              <a:rPr lang="en-GB" dirty="0"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dvOTbc475f09"/>
              </a:rPr>
              <a:t>Despite the important contributions of Gestalt psychology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and psychoanalysis, until World War II psychology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was dominated by behaviorism, particularly in the United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States. After the war, interest in psychology increased.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Sophisticated instruments and electronic equipment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became available, and a wider range of problems could be</a:t>
            </a:r>
          </a:p>
          <a:p>
            <a:pPr marL="0" indent="0">
              <a:buNone/>
            </a:pPr>
            <a:r>
              <a:rPr lang="en-US" dirty="0">
                <a:latin typeface="AdvOTbc475f09"/>
              </a:rPr>
              <a:t>examined. It became evident that earlier theoretical</a:t>
            </a:r>
          </a:p>
          <a:p>
            <a:pPr marL="0" indent="0">
              <a:buNone/>
            </a:pPr>
            <a:r>
              <a:rPr lang="en-GB" dirty="0">
                <a:latin typeface="AdvOTbc475f09"/>
              </a:rPr>
              <a:t>approaches were too restrictive.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5713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  <a:latin typeface="AdvOT928142ec.I"/>
              </a:rPr>
              <a:t>Later developments in twentieth-century</a:t>
            </a:r>
            <a:br>
              <a:rPr lang="en-GB" dirty="0">
                <a:solidFill>
                  <a:prstClr val="black"/>
                </a:solidFill>
                <a:latin typeface="AdvOT928142ec.I"/>
              </a:rPr>
            </a:br>
            <a:r>
              <a:rPr lang="en-GB" dirty="0">
                <a:solidFill>
                  <a:prstClr val="black"/>
                </a:solidFill>
                <a:latin typeface="AdvOT928142ec.I"/>
              </a:rPr>
              <a:t>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dvOTbc475f09"/>
              </a:rPr>
              <a:t>This viewpoint was strengthened by the </a:t>
            </a:r>
            <a:r>
              <a:rPr lang="en-US" sz="3200" dirty="0" smtClean="0">
                <a:latin typeface="AdvOTbc475f09"/>
              </a:rPr>
              <a:t>development of </a:t>
            </a:r>
            <a:r>
              <a:rPr lang="en-US" sz="3200" dirty="0">
                <a:latin typeface="AdvOTbc475f09"/>
              </a:rPr>
              <a:t>computers in the 1950s. Computers were able to </a:t>
            </a:r>
            <a:r>
              <a:rPr lang="en-US" sz="3200" dirty="0" smtClean="0">
                <a:latin typeface="AdvOTbc475f09"/>
              </a:rPr>
              <a:t>perform tasks </a:t>
            </a:r>
            <a:r>
              <a:rPr lang="en-US" sz="3200" dirty="0">
                <a:latin typeface="AdvOTbc475f09+20"/>
              </a:rPr>
              <a:t>– </a:t>
            </a:r>
            <a:r>
              <a:rPr lang="en-US" sz="3200" dirty="0">
                <a:latin typeface="AdvOTbc475f09"/>
              </a:rPr>
              <a:t>such as playing chess and proving </a:t>
            </a:r>
            <a:r>
              <a:rPr lang="en-US" sz="3200" dirty="0" smtClean="0">
                <a:latin typeface="AdvOTbc475f09"/>
              </a:rPr>
              <a:t>mathematical theorems </a:t>
            </a:r>
            <a:r>
              <a:rPr lang="en-US" sz="3200" dirty="0">
                <a:latin typeface="AdvOTbc475f09+20"/>
              </a:rPr>
              <a:t>– </a:t>
            </a:r>
            <a:r>
              <a:rPr lang="en-US" sz="3200" dirty="0">
                <a:latin typeface="AdvOTbc475f09"/>
              </a:rPr>
              <a:t>that previously could be done only </a:t>
            </a:r>
            <a:r>
              <a:rPr lang="en-US" sz="3200" dirty="0" smtClean="0">
                <a:latin typeface="AdvOTbc475f09"/>
              </a:rPr>
              <a:t>by human </a:t>
            </a:r>
            <a:r>
              <a:rPr lang="en-US" sz="3200" dirty="0">
                <a:latin typeface="AdvOTbc475f09"/>
              </a:rPr>
              <a:t>beings. They offered psychologists a powerful </a:t>
            </a:r>
            <a:r>
              <a:rPr lang="en-US" sz="3200" dirty="0" smtClean="0">
                <a:latin typeface="AdvOTbc475f09"/>
              </a:rPr>
              <a:t>tool for </a:t>
            </a:r>
            <a:r>
              <a:rPr lang="en-US" sz="3200" dirty="0">
                <a:latin typeface="AdvOTbc475f09"/>
              </a:rPr>
              <a:t>theorizing about psychological processes. In a series </a:t>
            </a:r>
            <a:r>
              <a:rPr lang="en-US" sz="3200" dirty="0" smtClean="0">
                <a:latin typeface="AdvOTbc475f09"/>
              </a:rPr>
              <a:t>of papers </a:t>
            </a:r>
            <a:r>
              <a:rPr lang="en-US" sz="3200" dirty="0">
                <a:latin typeface="AdvOTbc475f09"/>
              </a:rPr>
              <a:t>published in the late 1950s, Herbert Simon (</a:t>
            </a:r>
            <a:r>
              <a:rPr lang="en-US" sz="3200" dirty="0" smtClean="0">
                <a:latin typeface="AdvOTbc475f09"/>
              </a:rPr>
              <a:t>who was </a:t>
            </a:r>
            <a:r>
              <a:rPr lang="en-US" sz="3200" dirty="0">
                <a:latin typeface="AdvOTbc475f09"/>
              </a:rPr>
              <a:t>later awarded a Nobel prize) and his </a:t>
            </a:r>
            <a:r>
              <a:rPr lang="en-US" sz="3200" dirty="0" smtClean="0">
                <a:latin typeface="AdvOTbc475f09"/>
              </a:rPr>
              <a:t>colleagues described </a:t>
            </a:r>
            <a:r>
              <a:rPr lang="en-US" sz="3200" dirty="0">
                <a:latin typeface="AdvOTbc475f09"/>
              </a:rPr>
              <a:t>how psychological phenomena could be </a:t>
            </a:r>
            <a:r>
              <a:rPr lang="en-US" sz="3200" dirty="0" smtClean="0">
                <a:latin typeface="AdvOTbc475f09"/>
              </a:rPr>
              <a:t>simulated with </a:t>
            </a:r>
            <a:r>
              <a:rPr lang="en-US" sz="3200" dirty="0">
                <a:latin typeface="AdvOTbc475f09"/>
              </a:rPr>
              <a:t>a </a:t>
            </a:r>
            <a:r>
              <a:rPr lang="en-US" sz="3200" dirty="0" smtClean="0">
                <a:latin typeface="AdvOTbc475f09"/>
              </a:rPr>
              <a:t>computer</a:t>
            </a:r>
            <a:endParaRPr lang="en-GB" sz="3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4009" y="114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972</Words>
  <Application>Microsoft Office PowerPoint</Application>
  <PresentationFormat>Widescreen</PresentationFormat>
  <Paragraphs>91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AdvOT34fe1490.B</vt:lpstr>
      <vt:lpstr>AdvOT638a931c.I</vt:lpstr>
      <vt:lpstr>AdvOT6e5d2ec0</vt:lpstr>
      <vt:lpstr>AdvOT928142ec.I</vt:lpstr>
      <vt:lpstr>AdvOTbc475f09</vt:lpstr>
      <vt:lpstr>AdvOTbc475f09+20</vt:lpstr>
      <vt:lpstr>AdvOTde1e9610.B</vt:lpstr>
      <vt:lpstr>AdvOTe8225e7f</vt:lpstr>
      <vt:lpstr>AdvOTe8225e7f+20</vt:lpstr>
      <vt:lpstr>AdvOTf0129623</vt:lpstr>
      <vt:lpstr>AdvOTf94803d4</vt:lpstr>
      <vt:lpstr>AdvP6EC5</vt:lpstr>
      <vt:lpstr>Arial</vt:lpstr>
      <vt:lpstr>Calibri</vt:lpstr>
      <vt:lpstr>Calibri Light</vt:lpstr>
      <vt:lpstr>Office Theme</vt:lpstr>
      <vt:lpstr>In the name of God</vt:lpstr>
      <vt:lpstr>Reference</vt:lpstr>
      <vt:lpstr>10 the chapters </vt:lpstr>
      <vt:lpstr>Behaviourism </vt:lpstr>
      <vt:lpstr>THE SCOPE OF PSYCHOLOGY</vt:lpstr>
      <vt:lpstr>Effects of media violence on children’s aggression</vt:lpstr>
      <vt:lpstr>Psychoanalysis </vt:lpstr>
      <vt:lpstr>Later developments in twentieth-century psychology</vt:lpstr>
      <vt:lpstr>Later developments in twentieth-century psychology</vt:lpstr>
      <vt:lpstr>Later developments in twentieth-century psychology</vt:lpstr>
      <vt:lpstr>Later developments in twentieth-century psychology</vt:lpstr>
      <vt:lpstr>Later developments in twentieth-century psychology</vt:lpstr>
      <vt:lpstr>Later developments in twentieth-century psychology</vt:lpstr>
      <vt:lpstr>The cognitive perspective</vt:lpstr>
      <vt:lpstr>The biological perspective</vt:lpstr>
      <vt:lpstr>The subjectivist perspective</vt:lpstr>
      <vt:lpstr>Five perspectives within psychology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intel</dc:creator>
  <cp:lastModifiedBy>intel</cp:lastModifiedBy>
  <cp:revision>35</cp:revision>
  <dcterms:created xsi:type="dcterms:W3CDTF">2022-12-19T01:18:00Z</dcterms:created>
  <dcterms:modified xsi:type="dcterms:W3CDTF">2022-12-20T12:36:44Z</dcterms:modified>
</cp:coreProperties>
</file>